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5143500" cx="9144000"/>
  <p:notesSz cx="6858000" cy="9144000"/>
  <p:embeddedFontLst>
    <p:embeddedFont>
      <p:font typeface="Pinyon Script"/>
      <p:regular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991C9FF-BF60-4FF4-878C-5D38FF93A906}">
  <a:tblStyle styleId="{3991C9FF-BF60-4FF4-878C-5D38FF93A9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PinyonScript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be367401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 https://docs.google.com/document/d/138IdcphjB69gr4GNaYp9LqJEdaIE1UmqBRm0n5-BZHQ/edit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g6be367401c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be367401c_1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6be367401c_1_1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be367401c_1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6be367401c_1_1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be367401c_1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6be367401c_1_1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bff6c7fc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6bff6c7fca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bff6c7fc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6bff6c7fca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6bff6c7fc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6bff6c7fca_0_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31e625c55ace8d3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431e625c55ace8d3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31e625c55ace8d3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431e625c55ace8d3_1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31e625c55ace8d3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431e625c55ace8d3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6c0460bc3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6c0460bc33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e367401c_1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6be367401c_1_1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431e625c55ace8d3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431e625c55ace8d3_1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431e625c55ace8d3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431e625c55ace8d3_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31e625c55ace8d3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431e625c55ace8d3_1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c124abb6b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6c124abb6b_1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be367401c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6be367401c_1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be367401c_1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6be367401c_1_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be367401c_1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6be367401c_1_1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be367401c_1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6be367401c_1_10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c0460bc33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6c0460bc33_1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be367401c_1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6be367401c_1_1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be367401c_1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6be367401c_1_1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B140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76032" y="0"/>
            <a:ext cx="12681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66175" y="1523600"/>
            <a:ext cx="7529700" cy="11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FFFFFF"/>
                </a:solidFill>
              </a:rPr>
              <a:t>Which Language Operations to Implement First with Quantum Computers?</a:t>
            </a:r>
            <a:endParaRPr sz="36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2400">
                <a:solidFill>
                  <a:srgbClr val="FFFFFF"/>
                </a:solidFill>
              </a:rPr>
              <a:t>Dominic Widdows,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Quantum NLP Conference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Oxford, 2019-12-06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descr="Logo.png" id="62" name="Google Shape;6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25600" y="3428925"/>
            <a:ext cx="1346400" cy="48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3"/>
          <p:cNvPicPr preferRelativeResize="0"/>
          <p:nvPr/>
        </p:nvPicPr>
        <p:blipFill rotWithShape="1">
          <a:blip r:embed="rId3">
            <a:alphaModFix/>
          </a:blip>
          <a:srcRect b="84248" l="-3150" r="3140" t="0"/>
          <a:stretch/>
        </p:blipFill>
        <p:spPr>
          <a:xfrm>
            <a:off x="-1015" y="0"/>
            <a:ext cx="9144900" cy="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3"/>
          <p:cNvSpPr txBox="1"/>
          <p:nvPr/>
        </p:nvSpPr>
        <p:spPr>
          <a:xfrm>
            <a:off x="784450" y="461925"/>
            <a:ext cx="80277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40"/>
              </a:buClr>
              <a:buFont typeface="Arial"/>
              <a:buNone/>
            </a:pPr>
            <a:r>
              <a:rPr b="1" lang="en" sz="3200">
                <a:solidFill>
                  <a:srgbClr val="00B140"/>
                </a:solidFill>
              </a:rPr>
              <a:t>Disjunctions and Classes / Kinds</a:t>
            </a:r>
            <a:endParaRPr b="1" i="0" sz="3200" u="none" cap="none" strike="noStrike">
              <a:solidFill>
                <a:srgbClr val="00B1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3"/>
          <p:cNvSpPr/>
          <p:nvPr/>
        </p:nvSpPr>
        <p:spPr>
          <a:xfrm>
            <a:off x="2806700" y="2349104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/>
              <a:buNone/>
            </a:pPr>
            <a:br>
              <a:rPr b="0" i="0" lang="en" sz="9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900300" y="1129825"/>
            <a:ext cx="7705200" cy="3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Subspaces overgenerate</a:t>
            </a:r>
            <a:endParaRPr sz="2400">
              <a:solidFill>
                <a:schemeClr val="dk1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Each example adds a dimension unless the vectors are (perfectly) linearly dependent</a:t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Can this be smoothed in some way?</a:t>
            </a:r>
            <a:endParaRPr sz="21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“Plain old clusters?”</a:t>
            </a:r>
            <a:endParaRPr sz="2400">
              <a:solidFill>
                <a:schemeClr val="dk1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Convex hull, centroid, distance-to-nearest, </a:t>
            </a:r>
            <a:endParaRPr sz="21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Positive definite (density) operators?</a:t>
            </a:r>
            <a:endParaRPr sz="2400">
              <a:solidFill>
                <a:schemeClr val="dk1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Used for hyponymy (Lewis)</a:t>
            </a:r>
            <a:endParaRPr sz="21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How to learn classes from examples?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How to map new examples to clusters?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3">
            <a:alphaModFix/>
          </a:blip>
          <a:srcRect b="84248" l="-3150" r="3140" t="0"/>
          <a:stretch/>
        </p:blipFill>
        <p:spPr>
          <a:xfrm>
            <a:off x="-1015" y="0"/>
            <a:ext cx="9144900" cy="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4"/>
          <p:cNvSpPr txBox="1"/>
          <p:nvPr/>
        </p:nvSpPr>
        <p:spPr>
          <a:xfrm>
            <a:off x="784450" y="461925"/>
            <a:ext cx="80277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40"/>
              </a:buClr>
              <a:buFont typeface="Arial"/>
              <a:buNone/>
            </a:pPr>
            <a:r>
              <a:rPr b="1" lang="en" sz="3200">
                <a:solidFill>
                  <a:srgbClr val="00B140"/>
                </a:solidFill>
              </a:rPr>
              <a:t>Relations as Classes of Pairs</a:t>
            </a:r>
            <a:endParaRPr b="1" i="0" sz="3200" u="none" cap="none" strike="noStrike">
              <a:solidFill>
                <a:srgbClr val="00B1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4"/>
          <p:cNvSpPr/>
          <p:nvPr/>
        </p:nvSpPr>
        <p:spPr>
          <a:xfrm>
            <a:off x="2806700" y="2349104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/>
              <a:buNone/>
            </a:pPr>
            <a:br>
              <a:rPr b="0" i="0" lang="en" sz="9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4"/>
          <p:cNvSpPr txBox="1"/>
          <p:nvPr/>
        </p:nvSpPr>
        <p:spPr>
          <a:xfrm>
            <a:off x="900300" y="1129825"/>
            <a:ext cx="7705200" cy="3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“Parent-Child”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Darth Vader, Princess Leia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Debbie Reynolds, Carrie Fisher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Lord Byron, Ada Lovelace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Henry VIII, Elizabeth I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And here we have … Entanglement!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Because ∑p</a:t>
            </a:r>
            <a:r>
              <a:rPr baseline="-25000" lang="en" sz="2400">
                <a:solidFill>
                  <a:schemeClr val="dk1"/>
                </a:solidFill>
              </a:rPr>
              <a:t>j</a:t>
            </a:r>
            <a:r>
              <a:rPr lang="en" sz="2400">
                <a:solidFill>
                  <a:schemeClr val="dk1"/>
                </a:solidFill>
              </a:rPr>
              <a:t>⨂c</a:t>
            </a:r>
            <a:r>
              <a:rPr baseline="-25000" lang="en" sz="2400">
                <a:solidFill>
                  <a:schemeClr val="dk1"/>
                </a:solidFill>
              </a:rPr>
              <a:t>j</a:t>
            </a:r>
            <a:r>
              <a:rPr lang="en" sz="2400">
                <a:solidFill>
                  <a:schemeClr val="dk1"/>
                </a:solidFill>
              </a:rPr>
              <a:t> is not p⨂c for any p, c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Used in practice with Medline for relations like TREATS (Cohen &amp; Widdows)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5"/>
          <p:cNvPicPr preferRelativeResize="0"/>
          <p:nvPr/>
        </p:nvPicPr>
        <p:blipFill rotWithShape="1">
          <a:blip r:embed="rId3">
            <a:alphaModFix/>
          </a:blip>
          <a:srcRect b="84248" l="-3150" r="3140" t="0"/>
          <a:stretch/>
        </p:blipFill>
        <p:spPr>
          <a:xfrm>
            <a:off x="-1015" y="0"/>
            <a:ext cx="9144900" cy="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5"/>
          <p:cNvSpPr txBox="1"/>
          <p:nvPr/>
        </p:nvSpPr>
        <p:spPr>
          <a:xfrm>
            <a:off x="784450" y="461925"/>
            <a:ext cx="80277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40"/>
              </a:buClr>
              <a:buFont typeface="Arial"/>
              <a:buNone/>
            </a:pPr>
            <a:r>
              <a:rPr b="1" lang="en" sz="3200">
                <a:solidFill>
                  <a:srgbClr val="00B140"/>
                </a:solidFill>
              </a:rPr>
              <a:t>Analogical Reasoning</a:t>
            </a:r>
            <a:endParaRPr b="1" i="0" sz="3200" u="none" cap="none" strike="noStrike">
              <a:solidFill>
                <a:srgbClr val="00B1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5"/>
          <p:cNvSpPr/>
          <p:nvPr/>
        </p:nvSpPr>
        <p:spPr>
          <a:xfrm>
            <a:off x="2806700" y="2349104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/>
              <a:buNone/>
            </a:pPr>
            <a:br>
              <a:rPr b="0" i="0" lang="en" sz="9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900300" y="1129825"/>
            <a:ext cx="7705200" cy="3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Paris is to France as Berlin is to …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A : B :: C : ? searched for as neighbors to C + B - A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Various analogy test sets, best results for geography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Also demonstrates weakness of vector spaces, Euclid’s (famously dodgy and flat) 5th axiom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But obviously, that’s just the beginning of what analogy can do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6"/>
          <p:cNvPicPr preferRelativeResize="0"/>
          <p:nvPr/>
        </p:nvPicPr>
        <p:blipFill rotWithShape="1">
          <a:blip r:embed="rId3">
            <a:alphaModFix/>
          </a:blip>
          <a:srcRect b="84248" l="-3150" r="3140" t="0"/>
          <a:stretch/>
        </p:blipFill>
        <p:spPr>
          <a:xfrm>
            <a:off x="-1015" y="0"/>
            <a:ext cx="9144900" cy="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6"/>
          <p:cNvSpPr txBox="1"/>
          <p:nvPr/>
        </p:nvSpPr>
        <p:spPr>
          <a:xfrm>
            <a:off x="784450" y="461925"/>
            <a:ext cx="80277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40"/>
              </a:buClr>
              <a:buFont typeface="Arial"/>
              <a:buNone/>
            </a:pPr>
            <a:r>
              <a:rPr b="1" lang="en" sz="3200">
                <a:solidFill>
                  <a:srgbClr val="00B140"/>
                </a:solidFill>
              </a:rPr>
              <a:t>Pairwise Composition</a:t>
            </a:r>
            <a:endParaRPr b="1" i="0" sz="3200" u="none" cap="none" strike="noStrike">
              <a:solidFill>
                <a:srgbClr val="00B1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6"/>
          <p:cNvSpPr/>
          <p:nvPr/>
        </p:nvSpPr>
        <p:spPr>
          <a:xfrm>
            <a:off x="2806700" y="2349104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/>
              <a:buNone/>
            </a:pPr>
            <a:br>
              <a:rPr b="0" i="0" lang="en" sz="9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6"/>
          <p:cNvSpPr txBox="1"/>
          <p:nvPr/>
        </p:nvSpPr>
        <p:spPr>
          <a:xfrm>
            <a:off x="900300" y="1129825"/>
            <a:ext cx="7705200" cy="3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Vector sum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Tensor product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Dyad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Some projection of one of these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Circular convolution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Circular correlation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“Red flowers” - </a:t>
            </a:r>
            <a:r>
              <a:rPr lang="en" sz="2400">
                <a:solidFill>
                  <a:schemeClr val="dk1"/>
                </a:solidFill>
              </a:rPr>
              <a:t>Classical form (Boolean intersection)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Red wine, Redneck, Red State, Red rag</a:t>
            </a:r>
            <a:endParaRPr sz="24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Tiger moth, Tiger economy, Tiger mom</a:t>
            </a:r>
            <a:endParaRPr sz="21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Water wheel, wagon wheel, cog wheel, spinning wheel, flywheel, ...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7"/>
          <p:cNvPicPr preferRelativeResize="0"/>
          <p:nvPr/>
        </p:nvPicPr>
        <p:blipFill rotWithShape="1">
          <a:blip r:embed="rId3">
            <a:alphaModFix/>
          </a:blip>
          <a:srcRect b="84248" l="-3150" r="3140" t="0"/>
          <a:stretch/>
        </p:blipFill>
        <p:spPr>
          <a:xfrm>
            <a:off x="-1015" y="0"/>
            <a:ext cx="9144900" cy="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7"/>
          <p:cNvSpPr txBox="1"/>
          <p:nvPr/>
        </p:nvSpPr>
        <p:spPr>
          <a:xfrm>
            <a:off x="784450" y="461925"/>
            <a:ext cx="80277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40"/>
              </a:buClr>
              <a:buFont typeface="Arial"/>
              <a:buNone/>
            </a:pPr>
            <a:r>
              <a:rPr b="1" lang="en" sz="3200">
                <a:solidFill>
                  <a:srgbClr val="00B140"/>
                </a:solidFill>
              </a:rPr>
              <a:t>Ambiguity Resolution</a:t>
            </a:r>
            <a:endParaRPr b="1" i="0" sz="3200" u="none" cap="none" strike="noStrike">
              <a:solidFill>
                <a:srgbClr val="00B1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7"/>
          <p:cNvSpPr/>
          <p:nvPr/>
        </p:nvSpPr>
        <p:spPr>
          <a:xfrm>
            <a:off x="2806700" y="2349104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/>
              <a:buNone/>
            </a:pPr>
            <a:br>
              <a:rPr b="0" i="0" lang="en" sz="9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7"/>
          <p:cNvSpPr txBox="1"/>
          <p:nvPr/>
        </p:nvSpPr>
        <p:spPr>
          <a:xfrm>
            <a:off x="900300" y="1129825"/>
            <a:ext cx="7705200" cy="3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Tiger - striped, fierce, demanding, …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Is it a superposition of all senses until it’s observed in a sentence with other elements?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Some disambiguation implementations have (implicitly) assumed this and disambiguated using (something like) Born’s rule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Can quantum mechanical interference model something like this?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8"/>
          <p:cNvPicPr preferRelativeResize="0"/>
          <p:nvPr/>
        </p:nvPicPr>
        <p:blipFill rotWithShape="1">
          <a:blip r:embed="rId3">
            <a:alphaModFix/>
          </a:blip>
          <a:srcRect b="84248" l="-3150" r="3140" t="0"/>
          <a:stretch/>
        </p:blipFill>
        <p:spPr>
          <a:xfrm>
            <a:off x="-1015" y="0"/>
            <a:ext cx="9144900" cy="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8"/>
          <p:cNvSpPr txBox="1"/>
          <p:nvPr/>
        </p:nvSpPr>
        <p:spPr>
          <a:xfrm>
            <a:off x="784450" y="461925"/>
            <a:ext cx="80277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40"/>
              </a:buClr>
              <a:buFont typeface="Arial"/>
              <a:buNone/>
            </a:pPr>
            <a:r>
              <a:rPr b="1" lang="en" sz="3200">
                <a:solidFill>
                  <a:srgbClr val="00B140"/>
                </a:solidFill>
              </a:rPr>
              <a:t>Spelling Correction as Ambiguity Resolution?</a:t>
            </a:r>
            <a:endParaRPr b="1" i="0" sz="3200" u="none" cap="none" strike="noStrike">
              <a:solidFill>
                <a:srgbClr val="00B1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8"/>
          <p:cNvSpPr/>
          <p:nvPr/>
        </p:nvSpPr>
        <p:spPr>
          <a:xfrm>
            <a:off x="2806700" y="2349104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/>
              <a:buNone/>
            </a:pPr>
            <a:br>
              <a:rPr b="0" i="0" lang="en" sz="9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8"/>
          <p:cNvSpPr txBox="1"/>
          <p:nvPr/>
        </p:nvSpPr>
        <p:spPr>
          <a:xfrm>
            <a:off x="900300" y="1684075"/>
            <a:ext cx="7911900" cy="30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Most obvious in Vietnamese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com, cơm, côm, cốm, cộm, cỏm, cổm, cỗm, …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Mainly with food search, com means </a:t>
            </a:r>
            <a:r>
              <a:rPr lang="en" sz="2400">
                <a:solidFill>
                  <a:schemeClr val="dk1"/>
                </a:solidFill>
              </a:rPr>
              <a:t>cơm=rice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What about putting more left out characters back?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Welcome to Indonesian :)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Grab users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saying?</a:t>
            </a:r>
            <a:endParaRPr/>
          </a:p>
        </p:txBody>
      </p:sp>
      <p:pic>
        <p:nvPicPr>
          <p:cNvPr id="201" name="Google Shape;20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1146" y="110846"/>
            <a:ext cx="4401625" cy="24395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graphicFrame>
        <p:nvGraphicFramePr>
          <p:cNvPr id="202" name="Google Shape;202;p29"/>
          <p:cNvGraphicFramePr/>
          <p:nvPr/>
        </p:nvGraphicFramePr>
        <p:xfrm>
          <a:off x="348350" y="2615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{3991C9FF-BF60-4FF4-878C-5D38FF93A906}</a:tableStyleId>
              </a:tblPr>
              <a:tblGrid>
                <a:gridCol w="1976225"/>
                <a:gridCol w="2091575"/>
                <a:gridCol w="2033850"/>
                <a:gridCol w="2418950"/>
              </a:tblGrid>
              <a:tr h="674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Indonesian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Meaning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Dictionary Translation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927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/>
                        <a:t>What they “should” type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/>
                        <a:t>Dimana, Bapak?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Where are you, sir?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Where, Dad?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787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What they really type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dmn pak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Where are you, sir?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dmn pack</a:t>
                      </a:r>
                      <a:endParaRPr sz="18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03" name="Google Shape;203;p29"/>
          <p:cNvSpPr txBox="1"/>
          <p:nvPr/>
        </p:nvSpPr>
        <p:spPr>
          <a:xfrm>
            <a:off x="348350" y="1412248"/>
            <a:ext cx="3746400" cy="10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Grab has a lot of cross-lingual driver-passenger pairings.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Around half of dialogs are trying to find each other.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0"/>
          <p:cNvPicPr preferRelativeResize="0"/>
          <p:nvPr/>
        </p:nvPicPr>
        <p:blipFill rotWithShape="1">
          <a:blip r:embed="rId3">
            <a:alphaModFix/>
          </a:blip>
          <a:srcRect b="84248" l="-3150" r="3140" t="0"/>
          <a:stretch/>
        </p:blipFill>
        <p:spPr>
          <a:xfrm>
            <a:off x="-1015" y="0"/>
            <a:ext cx="9144900" cy="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0"/>
          <p:cNvSpPr txBox="1"/>
          <p:nvPr/>
        </p:nvSpPr>
        <p:spPr>
          <a:xfrm>
            <a:off x="784447" y="461933"/>
            <a:ext cx="73395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40"/>
              </a:buClr>
              <a:buFont typeface="Arial"/>
              <a:buNone/>
            </a:pPr>
            <a:r>
              <a:rPr b="1" lang="en" sz="3200">
                <a:solidFill>
                  <a:srgbClr val="00B140"/>
                </a:solidFill>
              </a:rPr>
              <a:t>What are the words like?</a:t>
            </a:r>
            <a:endParaRPr b="1" i="0" sz="3200" u="none" cap="none" strike="noStrike">
              <a:solidFill>
                <a:srgbClr val="00B1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0"/>
          <p:cNvSpPr/>
          <p:nvPr/>
        </p:nvSpPr>
        <p:spPr>
          <a:xfrm>
            <a:off x="2806700" y="2349104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/>
              <a:buNone/>
            </a:pPr>
            <a:br>
              <a:rPr b="0" i="0" lang="en" sz="9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0"/>
          <p:cNvSpPr txBox="1"/>
          <p:nvPr/>
        </p:nvSpPr>
        <p:spPr>
          <a:xfrm>
            <a:off x="556550" y="1041350"/>
            <a:ext cx="8049000" cy="36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graphicFrame>
        <p:nvGraphicFramePr>
          <p:cNvPr id="212" name="Google Shape;212;p30"/>
          <p:cNvGraphicFramePr/>
          <p:nvPr/>
        </p:nvGraphicFramePr>
        <p:xfrm>
          <a:off x="834700" y="993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{3991C9FF-BF60-4FF4-878C-5D38FF93A906}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Wikipedia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GrabChat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Destination Search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GrabFood Search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yang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dan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di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dari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pada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ini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adalah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dengan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dalam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untuk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tahun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oleh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sebagai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juga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ke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merupakan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ia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menjadi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atau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tidak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sebuah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itu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saya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ok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di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iya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pak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mas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oke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sy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depan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hai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masuk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tunggu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ya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dmn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yg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dimana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posisi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blok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bapak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iyaa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no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jl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jalan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jln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stasiun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no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pasar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taman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hotel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gang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terminal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masjid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blok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raya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rs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perumahan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kantor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gg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bank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ayam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nasi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mie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geprek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bakso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goreng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martabak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kfc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seblak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sate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bensu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pizza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bakar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roti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es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pisang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padang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burger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warung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bubur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1"/>
          <p:cNvPicPr preferRelativeResize="0"/>
          <p:nvPr/>
        </p:nvPicPr>
        <p:blipFill rotWithShape="1">
          <a:blip r:embed="rId3">
            <a:alphaModFix/>
          </a:blip>
          <a:srcRect b="84248" l="-3150" r="3140" t="0"/>
          <a:stretch/>
        </p:blipFill>
        <p:spPr>
          <a:xfrm>
            <a:off x="-1015" y="0"/>
            <a:ext cx="9144900" cy="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1"/>
          <p:cNvSpPr txBox="1"/>
          <p:nvPr/>
        </p:nvSpPr>
        <p:spPr>
          <a:xfrm>
            <a:off x="784450" y="461925"/>
            <a:ext cx="80277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40"/>
              </a:buClr>
              <a:buFont typeface="Arial"/>
              <a:buNone/>
            </a:pPr>
            <a:r>
              <a:rPr b="1" lang="en" sz="3200">
                <a:solidFill>
                  <a:srgbClr val="00B140"/>
                </a:solidFill>
              </a:rPr>
              <a:t>How might we make a character vector?</a:t>
            </a:r>
            <a:endParaRPr b="1" i="0" sz="3200" u="none" cap="none" strike="noStrike">
              <a:solidFill>
                <a:srgbClr val="00B1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1"/>
          <p:cNvSpPr/>
          <p:nvPr/>
        </p:nvSpPr>
        <p:spPr>
          <a:xfrm>
            <a:off x="2806700" y="2349104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/>
              <a:buNone/>
            </a:pPr>
            <a:br>
              <a:rPr b="0" i="0" lang="en" sz="9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1"/>
          <p:cNvSpPr txBox="1"/>
          <p:nvPr/>
        </p:nvSpPr>
        <p:spPr>
          <a:xfrm>
            <a:off x="900300" y="1129825"/>
            <a:ext cx="7705200" cy="3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221" name="Google Shape;22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9712" y="956907"/>
            <a:ext cx="7435676" cy="4136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2"/>
          <p:cNvPicPr preferRelativeResize="0"/>
          <p:nvPr/>
        </p:nvPicPr>
        <p:blipFill rotWithShape="1">
          <a:blip r:embed="rId3">
            <a:alphaModFix/>
          </a:blip>
          <a:srcRect b="84248" l="-3150" r="3140" t="0"/>
          <a:stretch/>
        </p:blipFill>
        <p:spPr>
          <a:xfrm>
            <a:off x="-1015" y="0"/>
            <a:ext cx="9144900" cy="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2"/>
          <p:cNvSpPr txBox="1"/>
          <p:nvPr/>
        </p:nvSpPr>
        <p:spPr>
          <a:xfrm>
            <a:off x="784450" y="461925"/>
            <a:ext cx="80277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40"/>
              </a:buClr>
              <a:buFont typeface="Arial"/>
              <a:buNone/>
            </a:pPr>
            <a:r>
              <a:rPr b="1" lang="en" sz="3200">
                <a:solidFill>
                  <a:srgbClr val="00B140"/>
                </a:solidFill>
              </a:rPr>
              <a:t>Typical Indonesian Keyword Rewrites</a:t>
            </a:r>
            <a:endParaRPr b="1" i="0" sz="3200" u="none" cap="none" strike="noStrike">
              <a:solidFill>
                <a:srgbClr val="00B1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2"/>
          <p:cNvSpPr/>
          <p:nvPr/>
        </p:nvSpPr>
        <p:spPr>
          <a:xfrm>
            <a:off x="2806700" y="2349104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/>
              <a:buNone/>
            </a:pPr>
            <a:br>
              <a:rPr b="0" i="0" lang="en" sz="9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9" name="Google Shape;229;p32"/>
          <p:cNvGraphicFramePr/>
          <p:nvPr/>
        </p:nvGraphicFramePr>
        <p:xfrm>
          <a:off x="784450" y="111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{3991C9FF-BF60-4FF4-878C-5D38FF93A906}</a:tableStyleId>
              </a:tblPr>
              <a:tblGrid>
                <a:gridCol w="3241175"/>
                <a:gridCol w="1392000"/>
                <a:gridCol w="26058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Keyword</a:t>
                      </a:r>
                      <a:endParaRPr b="1"/>
                    </a:p>
                  </a:txBody>
                  <a:tcPr marT="91425" marB="91425" marR="91425" marL="91425"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Frequency</a:t>
                      </a:r>
                      <a:endParaRPr b="1"/>
                    </a:p>
                  </a:txBody>
                  <a:tcPr marT="91425" marB="91425" marR="91425" marL="91425"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Better Keyword?</a:t>
                      </a:r>
                      <a:endParaRPr b="1"/>
                    </a:p>
                  </a:txBody>
                  <a:tcPr marT="91425" marB="91425" marR="91425" marL="91425"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baso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8165475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bakso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pizz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2151233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pizza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sambel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1721238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sambal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cak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1570015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cake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brownis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1522639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brownies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piz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1466907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pizza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chiken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1443847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chicken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mart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1325622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marta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gepre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1323937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geprek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hoka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1252692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hok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richees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1222863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richeese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chattime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1173077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chatime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dominos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1074740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domino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bakmie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1034623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bakmi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rica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1029169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rice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roket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998852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rocket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gepr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963568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geprek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b="84248" l="-3150" r="3140" t="0"/>
          <a:stretch/>
        </p:blipFill>
        <p:spPr>
          <a:xfrm>
            <a:off x="-1015" y="0"/>
            <a:ext cx="9144900" cy="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784450" y="461925"/>
            <a:ext cx="80277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40"/>
              </a:buClr>
              <a:buFont typeface="Arial"/>
              <a:buNone/>
            </a:pPr>
            <a:r>
              <a:rPr b="1" lang="en" sz="3200">
                <a:solidFill>
                  <a:srgbClr val="00B140"/>
                </a:solidFill>
              </a:rPr>
              <a:t>Goal of this talk</a:t>
            </a:r>
            <a:endParaRPr b="1" i="0" sz="3200" u="none" cap="none" strike="noStrike">
              <a:solidFill>
                <a:srgbClr val="00B1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3340100" y="2349104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/>
              <a:buNone/>
            </a:pPr>
            <a:br>
              <a:rPr b="0" i="0" lang="en" sz="9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1828875" y="1283200"/>
            <a:ext cx="3479400" cy="33927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3673700" y="1283200"/>
            <a:ext cx="3479400" cy="33927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</a:t>
            </a: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1017325" y="1202300"/>
            <a:ext cx="17775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NLP with Vectors</a:t>
            </a:r>
            <a:endParaRPr sz="2400"/>
          </a:p>
        </p:txBody>
      </p:sp>
      <p:sp>
        <p:nvSpPr>
          <p:cNvPr id="73" name="Google Shape;73;p15"/>
          <p:cNvSpPr txBox="1"/>
          <p:nvPr/>
        </p:nvSpPr>
        <p:spPr>
          <a:xfrm>
            <a:off x="6984500" y="954075"/>
            <a:ext cx="21072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Things that work well on Quantum Computers</a:t>
            </a:r>
            <a:endParaRPr sz="2400"/>
          </a:p>
        </p:txBody>
      </p:sp>
      <p:sp>
        <p:nvSpPr>
          <p:cNvPr id="74" name="Google Shape;74;p15"/>
          <p:cNvSpPr txBox="1"/>
          <p:nvPr/>
        </p:nvSpPr>
        <p:spPr>
          <a:xfrm>
            <a:off x="3625400" y="2594650"/>
            <a:ext cx="1777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5308275" y="1964200"/>
            <a:ext cx="1777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Factorization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(Shor’s algorithm)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“Database Search”?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(Grover’s algorithm)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Doubling dimensions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Tensor products</a:t>
            </a: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2617450" y="1691650"/>
            <a:ext cx="13191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Text Search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 txBox="1"/>
          <p:nvPr/>
        </p:nvSpPr>
        <p:spPr>
          <a:xfrm>
            <a:off x="2106925" y="2502300"/>
            <a:ext cx="13191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Logic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 txBox="1"/>
          <p:nvPr/>
        </p:nvSpPr>
        <p:spPr>
          <a:xfrm>
            <a:off x="2106925" y="2975600"/>
            <a:ext cx="13191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Composition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2407925" y="3610000"/>
            <a:ext cx="13191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Analogy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 txBox="1"/>
          <p:nvPr/>
        </p:nvSpPr>
        <p:spPr>
          <a:xfrm>
            <a:off x="2857500" y="4175650"/>
            <a:ext cx="13191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Inference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2468900" y="2093700"/>
            <a:ext cx="13191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Classification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3857625" y="2497075"/>
            <a:ext cx="13191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Doubling dimensions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Tensor products</a:t>
            </a:r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1100" y="2296350"/>
            <a:ext cx="1686100" cy="1678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3"/>
          <p:cNvPicPr preferRelativeResize="0"/>
          <p:nvPr/>
        </p:nvPicPr>
        <p:blipFill rotWithShape="1">
          <a:blip r:embed="rId3">
            <a:alphaModFix/>
          </a:blip>
          <a:srcRect b="84248" l="-3150" r="3140" t="0"/>
          <a:stretch/>
        </p:blipFill>
        <p:spPr>
          <a:xfrm>
            <a:off x="-1015" y="0"/>
            <a:ext cx="9144900" cy="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3"/>
          <p:cNvSpPr txBox="1"/>
          <p:nvPr/>
        </p:nvSpPr>
        <p:spPr>
          <a:xfrm>
            <a:off x="784450" y="461925"/>
            <a:ext cx="80277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40"/>
              </a:buClr>
              <a:buFont typeface="Arial"/>
              <a:buNone/>
            </a:pPr>
            <a:r>
              <a:rPr b="1" lang="en" sz="3200">
                <a:solidFill>
                  <a:srgbClr val="00B140"/>
                </a:solidFill>
              </a:rPr>
              <a:t>Things to note about these Orthographic Vectors</a:t>
            </a:r>
            <a:endParaRPr b="1" i="0" sz="3200" u="none" cap="none" strike="noStrike">
              <a:solidFill>
                <a:srgbClr val="00B1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3"/>
          <p:cNvSpPr/>
          <p:nvPr/>
        </p:nvSpPr>
        <p:spPr>
          <a:xfrm>
            <a:off x="2806700" y="2349104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/>
              <a:buNone/>
            </a:pPr>
            <a:br>
              <a:rPr b="0" i="0" lang="en" sz="9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3"/>
          <p:cNvSpPr txBox="1"/>
          <p:nvPr/>
        </p:nvSpPr>
        <p:spPr>
          <a:xfrm>
            <a:off x="900300" y="1645925"/>
            <a:ext cx="7705200" cy="30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How to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pip install semvecpy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Why to try complex values?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Binding is O(dim) </a:t>
            </a:r>
            <a:endParaRPr sz="2400">
              <a:solidFill>
                <a:schemeClr val="dk1"/>
              </a:solidFill>
            </a:endParaRPr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</a:pPr>
            <a:r>
              <a:rPr lang="en" sz="2400">
                <a:solidFill>
                  <a:schemeClr val="dk1"/>
                </a:solidFill>
              </a:rPr>
              <a:t>Add phase angles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O(dim log(dim)) with reals</a:t>
            </a:r>
            <a:endParaRPr sz="2400">
              <a:solidFill>
                <a:schemeClr val="dk1"/>
              </a:solidFill>
            </a:endParaRPr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</a:pPr>
            <a:r>
              <a:rPr lang="en" sz="2400">
                <a:solidFill>
                  <a:schemeClr val="dk1"/>
                </a:solidFill>
              </a:rPr>
              <a:t>Fast Fourier Transform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4"/>
          <p:cNvPicPr preferRelativeResize="0"/>
          <p:nvPr/>
        </p:nvPicPr>
        <p:blipFill rotWithShape="1">
          <a:blip r:embed="rId3">
            <a:alphaModFix/>
          </a:blip>
          <a:srcRect b="84248" l="-3150" r="3140" t="0"/>
          <a:stretch/>
        </p:blipFill>
        <p:spPr>
          <a:xfrm>
            <a:off x="-1015" y="0"/>
            <a:ext cx="9144900" cy="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4"/>
          <p:cNvSpPr txBox="1"/>
          <p:nvPr/>
        </p:nvSpPr>
        <p:spPr>
          <a:xfrm>
            <a:off x="784450" y="461925"/>
            <a:ext cx="80277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40"/>
              </a:buClr>
              <a:buFont typeface="Arial"/>
              <a:buNone/>
            </a:pPr>
            <a:r>
              <a:rPr b="1" lang="en" sz="3200">
                <a:solidFill>
                  <a:srgbClr val="00B140"/>
                </a:solidFill>
              </a:rPr>
              <a:t>Conditional (Quantum?) Probability</a:t>
            </a:r>
            <a:endParaRPr b="1" i="0" sz="3200" u="none" cap="none" strike="noStrike">
              <a:solidFill>
                <a:srgbClr val="00B1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4"/>
          <p:cNvSpPr/>
          <p:nvPr/>
        </p:nvSpPr>
        <p:spPr>
          <a:xfrm>
            <a:off x="2806700" y="2349104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/>
              <a:buNone/>
            </a:pPr>
            <a:br>
              <a:rPr b="0" i="0" lang="en" sz="9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4"/>
          <p:cNvSpPr txBox="1"/>
          <p:nvPr/>
        </p:nvSpPr>
        <p:spPr>
          <a:xfrm>
            <a:off x="900300" y="1129825"/>
            <a:ext cx="7705200" cy="3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Lots of rewrite rules are something like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P(what we wish user had written | what user wrote)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… and lots of the rest of language modelling is based on conditional probability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Quantum conditional probability for Quantum LMs?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For sequence models, is there another “interference” way to think of this?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5"/>
          <p:cNvPicPr preferRelativeResize="0"/>
          <p:nvPr/>
        </p:nvPicPr>
        <p:blipFill rotWithShape="1">
          <a:blip r:embed="rId3">
            <a:alphaModFix/>
          </a:blip>
          <a:srcRect b="84248" l="-3150" r="3140" t="0"/>
          <a:stretch/>
        </p:blipFill>
        <p:spPr>
          <a:xfrm>
            <a:off x="-1015" y="0"/>
            <a:ext cx="9144900" cy="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5"/>
          <p:cNvSpPr txBox="1"/>
          <p:nvPr/>
        </p:nvSpPr>
        <p:spPr>
          <a:xfrm>
            <a:off x="784450" y="461864"/>
            <a:ext cx="7339500" cy="39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40"/>
              </a:buClr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B1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5"/>
          <p:cNvSpPr/>
          <p:nvPr/>
        </p:nvSpPr>
        <p:spPr>
          <a:xfrm>
            <a:off x="2806700" y="2349104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/>
              <a:buNone/>
            </a:pPr>
            <a:br>
              <a:rPr b="0" i="0" lang="en" sz="9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5"/>
          <p:cNvSpPr txBox="1"/>
          <p:nvPr/>
        </p:nvSpPr>
        <p:spPr>
          <a:xfrm>
            <a:off x="900300" y="664376"/>
            <a:ext cx="7705200" cy="405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Pinyon Script"/>
                <a:ea typeface="Pinyon Script"/>
                <a:cs typeface="Pinyon Script"/>
                <a:sym typeface="Pinyon Script"/>
              </a:rPr>
              <a:t>Thank you!</a:t>
            </a:r>
            <a:endParaRPr sz="4800">
              <a:solidFill>
                <a:schemeClr val="dk1"/>
              </a:solidFill>
              <a:latin typeface="Pinyon Script"/>
              <a:ea typeface="Pinyon Script"/>
              <a:cs typeface="Pinyon Script"/>
              <a:sym typeface="Pinyon Scrip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tanks   tnks    tank's  thaks   thnks   thank's tenks   thankz  thax    thq tankz   thank.s thansk  tankyou tkhs    tkx     thenks  thaxs   tengs   thc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Pinyon Script"/>
              <a:ea typeface="Pinyon Script"/>
              <a:cs typeface="Pinyon Script"/>
              <a:sym typeface="Pinyon Script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Pinyon Script"/>
                <a:ea typeface="Pinyon Script"/>
                <a:cs typeface="Pinyon Script"/>
                <a:sym typeface="Pinyon Script"/>
              </a:rPr>
              <a:t>Terima Kasih!</a:t>
            </a:r>
            <a:endParaRPr sz="4800">
              <a:solidFill>
                <a:schemeClr val="dk1"/>
              </a:solidFill>
              <a:latin typeface="Pinyon Script"/>
              <a:ea typeface="Pinyon Script"/>
              <a:cs typeface="Pinyon Script"/>
              <a:sym typeface="Pinyon Scrip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trmaksih        trimkash        trimasih        trrimakasih     trimkasi        timakasih       terimahkasih    terimksih       terimaksi       teeimakasih kasihpak        kasieh  kacih   kazih   kshh    kasiiihh        kseh    kcih    kasiiihhh       kasihhhhhh</a:t>
            </a:r>
            <a:endParaRPr sz="1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Pinyon Script"/>
              <a:ea typeface="Pinyon Script"/>
              <a:cs typeface="Pinyon Script"/>
              <a:sym typeface="Pinyon Scrip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6"/>
          <p:cNvPicPr preferRelativeResize="0"/>
          <p:nvPr/>
        </p:nvPicPr>
        <p:blipFill rotWithShape="1">
          <a:blip r:embed="rId3">
            <a:alphaModFix/>
          </a:blip>
          <a:srcRect b="84248" l="-3150" r="3140" t="0"/>
          <a:stretch/>
        </p:blipFill>
        <p:spPr>
          <a:xfrm>
            <a:off x="-1015" y="0"/>
            <a:ext cx="9144900" cy="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6"/>
          <p:cNvSpPr txBox="1"/>
          <p:nvPr/>
        </p:nvSpPr>
        <p:spPr>
          <a:xfrm>
            <a:off x="784450" y="461925"/>
            <a:ext cx="80277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40"/>
              </a:buClr>
              <a:buFont typeface="Arial"/>
              <a:buNone/>
            </a:pPr>
            <a:r>
              <a:rPr b="1" lang="en" sz="3200">
                <a:solidFill>
                  <a:srgbClr val="00B140"/>
                </a:solidFill>
              </a:rPr>
              <a:t>Template</a:t>
            </a:r>
            <a:endParaRPr b="1" i="0" sz="3200" u="none" cap="none" strike="noStrike">
              <a:solidFill>
                <a:srgbClr val="00B1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6"/>
          <p:cNvSpPr/>
          <p:nvPr/>
        </p:nvSpPr>
        <p:spPr>
          <a:xfrm>
            <a:off x="2806700" y="2349104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/>
              <a:buNone/>
            </a:pPr>
            <a:br>
              <a:rPr b="0" i="0" lang="en" sz="9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6"/>
          <p:cNvSpPr txBox="1"/>
          <p:nvPr/>
        </p:nvSpPr>
        <p:spPr>
          <a:xfrm>
            <a:off x="900300" y="1129825"/>
            <a:ext cx="7705200" cy="3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6"/>
          <p:cNvPicPr preferRelativeResize="0"/>
          <p:nvPr/>
        </p:nvPicPr>
        <p:blipFill rotWithShape="1">
          <a:blip r:embed="rId3">
            <a:alphaModFix/>
          </a:blip>
          <a:srcRect b="84248" l="-3150" r="3140" t="0"/>
          <a:stretch/>
        </p:blipFill>
        <p:spPr>
          <a:xfrm>
            <a:off x="-1015" y="0"/>
            <a:ext cx="9144900" cy="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/>
        </p:nvSpPr>
        <p:spPr>
          <a:xfrm>
            <a:off x="784450" y="461925"/>
            <a:ext cx="80277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40"/>
              </a:buClr>
              <a:buFont typeface="Arial"/>
              <a:buNone/>
            </a:pPr>
            <a:r>
              <a:rPr b="1" lang="en" sz="3200">
                <a:solidFill>
                  <a:srgbClr val="00B140"/>
                </a:solidFill>
              </a:rPr>
              <a:t>Backstory Assumptions (“the 1900s”)</a:t>
            </a:r>
            <a:endParaRPr b="1" i="0" sz="3200" u="none" cap="none" strike="noStrike">
              <a:solidFill>
                <a:srgbClr val="00B1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6"/>
          <p:cNvSpPr/>
          <p:nvPr/>
        </p:nvSpPr>
        <p:spPr>
          <a:xfrm>
            <a:off x="2806700" y="2349104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/>
              <a:buNone/>
            </a:pPr>
            <a:br>
              <a:rPr b="0" i="0" lang="en" sz="9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900300" y="1129825"/>
            <a:ext cx="7705200" cy="3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We know (something about) what quantum mechanics and quantum theory are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They use vectors, Hilbert spaces, inner product for Born rule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We know something about vector models for search and “semantic similarity”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They use vectors, Hilbert spaces, inner product for relevance, it’s a juggernaut by now (2019)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We don’t seem to have noted the overlap yet ...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7"/>
          <p:cNvPicPr preferRelativeResize="0"/>
          <p:nvPr/>
        </p:nvPicPr>
        <p:blipFill rotWithShape="1">
          <a:blip r:embed="rId3">
            <a:alphaModFix/>
          </a:blip>
          <a:srcRect b="84248" l="-3150" r="3140" t="0"/>
          <a:stretch/>
        </p:blipFill>
        <p:spPr>
          <a:xfrm>
            <a:off x="-1015" y="0"/>
            <a:ext cx="9144900" cy="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/>
        </p:nvSpPr>
        <p:spPr>
          <a:xfrm>
            <a:off x="784450" y="461925"/>
            <a:ext cx="80277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40"/>
              </a:buClr>
              <a:buFont typeface="Arial"/>
              <a:buNone/>
            </a:pPr>
            <a:r>
              <a:rPr b="1" lang="en" sz="3200">
                <a:solidFill>
                  <a:srgbClr val="00B140"/>
                </a:solidFill>
              </a:rPr>
              <a:t>Then all of a sudden … (back in ~2004)</a:t>
            </a:r>
            <a:endParaRPr b="1" i="0" sz="3200" u="none" cap="none" strike="noStrike">
              <a:solidFill>
                <a:srgbClr val="00B1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2806700" y="2349104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/>
              <a:buNone/>
            </a:pPr>
            <a:br>
              <a:rPr b="0" i="0" lang="en" sz="9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900300" y="1129825"/>
            <a:ext cx="7705200" cy="3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We noticed a big overlap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Keith van Rijsbergen, Geometry of Information Retrieval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Bob Coecke, Peter Bruza, Jerome Busemayer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… please yell names from the audience ...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Geometry and Meaning (Dominic’s old book)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Then neural nets got really big (physically and socially)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AI / NLP folks start using “embeddings” a lot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But what does it have to do with “language”?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8"/>
          <p:cNvPicPr preferRelativeResize="0"/>
          <p:nvPr/>
        </p:nvPicPr>
        <p:blipFill rotWithShape="1">
          <a:blip r:embed="rId3">
            <a:alphaModFix/>
          </a:blip>
          <a:srcRect b="84248" l="-3150" r="3140" t="0"/>
          <a:stretch/>
        </p:blipFill>
        <p:spPr>
          <a:xfrm>
            <a:off x="-1015" y="0"/>
            <a:ext cx="9144900" cy="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784450" y="461925"/>
            <a:ext cx="80277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40"/>
              </a:buClr>
              <a:buFont typeface="Arial"/>
              <a:buNone/>
            </a:pPr>
            <a:r>
              <a:rPr b="1" lang="en" sz="3200">
                <a:solidFill>
                  <a:srgbClr val="00B140"/>
                </a:solidFill>
              </a:rPr>
              <a:t>Language operations using vectors</a:t>
            </a:r>
            <a:endParaRPr b="1" i="0" sz="3200" u="none" cap="none" strike="noStrike">
              <a:solidFill>
                <a:srgbClr val="00B1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8"/>
          <p:cNvSpPr/>
          <p:nvPr/>
        </p:nvSpPr>
        <p:spPr>
          <a:xfrm>
            <a:off x="2806700" y="2349104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/>
              <a:buNone/>
            </a:pPr>
            <a:br>
              <a:rPr b="0" i="0" lang="en" sz="9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900300" y="1129825"/>
            <a:ext cx="7705200" cy="3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Negation, disjunction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Analogy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Composition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Syntactic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Semantic (e.g., noun-noun or adjective-noun)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Implication / Classification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Conditionals and conditional probability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Rewrites, e.g., spelling correction, string matching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9"/>
          <p:cNvPicPr preferRelativeResize="0"/>
          <p:nvPr/>
        </p:nvPicPr>
        <p:blipFill rotWithShape="1">
          <a:blip r:embed="rId3">
            <a:alphaModFix/>
          </a:blip>
          <a:srcRect b="84248" l="-3150" r="3140" t="0"/>
          <a:stretch/>
        </p:blipFill>
        <p:spPr>
          <a:xfrm>
            <a:off x="-1015" y="0"/>
            <a:ext cx="9144900" cy="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/>
          <p:nvPr/>
        </p:nvSpPr>
        <p:spPr>
          <a:xfrm>
            <a:off x="784450" y="461925"/>
            <a:ext cx="80277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40"/>
              </a:buClr>
              <a:buFont typeface="Arial"/>
              <a:buNone/>
            </a:pPr>
            <a:r>
              <a:rPr b="1" lang="en" sz="3200">
                <a:solidFill>
                  <a:srgbClr val="00B140"/>
                </a:solidFill>
              </a:rPr>
              <a:t>Negation</a:t>
            </a:r>
            <a:endParaRPr b="1" i="0" sz="3200" u="none" cap="none" strike="noStrike">
              <a:solidFill>
                <a:srgbClr val="00B1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9"/>
          <p:cNvSpPr/>
          <p:nvPr/>
        </p:nvSpPr>
        <p:spPr>
          <a:xfrm>
            <a:off x="2806700" y="2349104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/>
              <a:buNone/>
            </a:pPr>
            <a:br>
              <a:rPr b="0" i="0" lang="en" sz="9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900300" y="1129825"/>
            <a:ext cx="7705200" cy="3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“Semantic vectors only do similarity and addition. It’s hardly semantics if you can’t even do negation!” (A good friend, January 2001 - good point, challenge accepted!)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“a NOT b” should have no similarity with b.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How about a - (a⋅b)b?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Works well for removing unwanted areas of meaning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(Quick demo)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0"/>
          <p:cNvPicPr preferRelativeResize="0"/>
          <p:nvPr/>
        </p:nvPicPr>
        <p:blipFill rotWithShape="1">
          <a:blip r:embed="rId3">
            <a:alphaModFix/>
          </a:blip>
          <a:srcRect b="84248" l="-3150" r="3140" t="0"/>
          <a:stretch/>
        </p:blipFill>
        <p:spPr>
          <a:xfrm>
            <a:off x="-1015" y="0"/>
            <a:ext cx="9144900" cy="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/>
        </p:nvSpPr>
        <p:spPr>
          <a:xfrm>
            <a:off x="784450" y="461925"/>
            <a:ext cx="80277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40"/>
              </a:buClr>
              <a:buFont typeface="Arial"/>
              <a:buNone/>
            </a:pPr>
            <a:r>
              <a:rPr b="1" lang="en" sz="3200">
                <a:solidFill>
                  <a:srgbClr val="00B140"/>
                </a:solidFill>
              </a:rPr>
              <a:t>NOT - Perpendicular or Opposite?</a:t>
            </a:r>
            <a:endParaRPr b="1" i="0" sz="3200" u="none" cap="none" strike="noStrike">
              <a:solidFill>
                <a:srgbClr val="00B1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0"/>
          <p:cNvSpPr/>
          <p:nvPr/>
        </p:nvSpPr>
        <p:spPr>
          <a:xfrm>
            <a:off x="2806700" y="2730104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/>
              <a:buNone/>
            </a:pPr>
            <a:br>
              <a:rPr b="0" i="0" lang="en" sz="9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1550" y="1384200"/>
            <a:ext cx="2438400" cy="2590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 rot="10800000">
            <a:off x="1178025" y="1841175"/>
            <a:ext cx="0" cy="1908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" name="Google Shape;125;p20"/>
          <p:cNvCxnSpPr/>
          <p:nvPr/>
        </p:nvCxnSpPr>
        <p:spPr>
          <a:xfrm flipH="1" rot="10800000">
            <a:off x="1178025" y="3732475"/>
            <a:ext cx="2165400" cy="8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6" name="Google Shape;126;p20"/>
          <p:cNvSpPr txBox="1"/>
          <p:nvPr/>
        </p:nvSpPr>
        <p:spPr>
          <a:xfrm>
            <a:off x="3036325" y="3840425"/>
            <a:ext cx="5643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|0</a:t>
            </a:r>
            <a:r>
              <a:rPr lang="en">
                <a:highlight>
                  <a:srgbClr val="FFFFFF"/>
                </a:highlight>
              </a:rPr>
              <a:t>〉</a:t>
            </a:r>
            <a:endParaRPr/>
          </a:p>
        </p:txBody>
      </p:sp>
      <p:sp>
        <p:nvSpPr>
          <p:cNvPr id="127" name="Google Shape;127;p20"/>
          <p:cNvSpPr txBox="1"/>
          <p:nvPr/>
        </p:nvSpPr>
        <p:spPr>
          <a:xfrm>
            <a:off x="742975" y="1918825"/>
            <a:ext cx="5181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|1</a:t>
            </a:r>
            <a:r>
              <a:rPr lang="en">
                <a:highlight>
                  <a:srgbClr val="FFFFFF"/>
                </a:highlight>
              </a:rPr>
              <a:t>〉</a:t>
            </a:r>
            <a:endParaRPr/>
          </a:p>
        </p:txBody>
      </p:sp>
      <p:cxnSp>
        <p:nvCxnSpPr>
          <p:cNvPr id="128" name="Google Shape;128;p20"/>
          <p:cNvCxnSpPr/>
          <p:nvPr/>
        </p:nvCxnSpPr>
        <p:spPr>
          <a:xfrm flipH="1">
            <a:off x="1178025" y="2833600"/>
            <a:ext cx="1866600" cy="904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29" name="Google Shape;129;p20"/>
          <p:cNvSpPr txBox="1"/>
          <p:nvPr/>
        </p:nvSpPr>
        <p:spPr>
          <a:xfrm>
            <a:off x="3082525" y="2685125"/>
            <a:ext cx="6423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|ψ</a:t>
            </a:r>
            <a:r>
              <a:rPr lang="en">
                <a:highlight>
                  <a:srgbClr val="FFFFFF"/>
                </a:highlight>
              </a:rPr>
              <a:t>〉</a:t>
            </a:r>
            <a:endParaRPr/>
          </a:p>
        </p:txBody>
      </p:sp>
      <p:sp>
        <p:nvSpPr>
          <p:cNvPr id="130" name="Google Shape;130;p20"/>
          <p:cNvSpPr/>
          <p:nvPr/>
        </p:nvSpPr>
        <p:spPr>
          <a:xfrm>
            <a:off x="2057400" y="3242525"/>
            <a:ext cx="318900" cy="968400"/>
          </a:xfrm>
          <a:prstGeom prst="arc">
            <a:avLst>
              <a:gd fmla="val 15882282" name="adj1"/>
              <a:gd fmla="val 21485346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0"/>
          <p:cNvSpPr txBox="1"/>
          <p:nvPr/>
        </p:nvSpPr>
        <p:spPr>
          <a:xfrm>
            <a:off x="2334800" y="3242525"/>
            <a:ext cx="5181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θ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1"/>
          <p:cNvPicPr preferRelativeResize="0"/>
          <p:nvPr/>
        </p:nvPicPr>
        <p:blipFill rotWithShape="1">
          <a:blip r:embed="rId3">
            <a:alphaModFix/>
          </a:blip>
          <a:srcRect b="84248" l="-3150" r="3140" t="0"/>
          <a:stretch/>
        </p:blipFill>
        <p:spPr>
          <a:xfrm>
            <a:off x="-1015" y="0"/>
            <a:ext cx="9144900" cy="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/>
          <p:nvPr/>
        </p:nvSpPr>
        <p:spPr>
          <a:xfrm>
            <a:off x="784450" y="461925"/>
            <a:ext cx="80277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40"/>
              </a:buClr>
              <a:buFont typeface="Arial"/>
              <a:buNone/>
            </a:pPr>
            <a:r>
              <a:rPr b="1" lang="en" sz="3200">
                <a:solidFill>
                  <a:srgbClr val="00B140"/>
                </a:solidFill>
              </a:rPr>
              <a:t>Removing Multiple Meanings</a:t>
            </a:r>
            <a:endParaRPr b="1" i="0" sz="3200" u="none" cap="none" strike="noStrike">
              <a:solidFill>
                <a:srgbClr val="00B1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1"/>
          <p:cNvSpPr/>
          <p:nvPr/>
        </p:nvSpPr>
        <p:spPr>
          <a:xfrm>
            <a:off x="2806700" y="2349104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/>
              <a:buNone/>
            </a:pPr>
            <a:br>
              <a:rPr b="0" i="0" lang="en" sz="9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900300" y="1129825"/>
            <a:ext cx="7705200" cy="3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If we want a NOT (b OR c), use Gram-Schmidt process to make result orthogonal to all unwanted meanings …</a:t>
            </a:r>
            <a:endParaRPr sz="2400">
              <a:solidFill>
                <a:schemeClr val="dk1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Gets good results (eventually), gives a “disjunction”</a:t>
            </a:r>
            <a:endParaRPr sz="21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What’s “NOT a” really?</a:t>
            </a:r>
            <a:endParaRPr sz="2400">
              <a:solidFill>
                <a:schemeClr val="dk1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Antonyms for adjectives, but what for nouns?</a:t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Aristotle points out “substance has no contrary”</a:t>
            </a:r>
            <a:endParaRPr sz="21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Negation alternatives - words should be positive definite operators? (see Lewis)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2"/>
          <p:cNvPicPr preferRelativeResize="0"/>
          <p:nvPr/>
        </p:nvPicPr>
        <p:blipFill rotWithShape="1">
          <a:blip r:embed="rId3">
            <a:alphaModFix/>
          </a:blip>
          <a:srcRect b="84248" l="-3150" r="3140" t="0"/>
          <a:stretch/>
        </p:blipFill>
        <p:spPr>
          <a:xfrm>
            <a:off x="-1015" y="0"/>
            <a:ext cx="9144900" cy="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2"/>
          <p:cNvSpPr txBox="1"/>
          <p:nvPr/>
        </p:nvSpPr>
        <p:spPr>
          <a:xfrm>
            <a:off x="784450" y="461925"/>
            <a:ext cx="80277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40"/>
              </a:buClr>
              <a:buFont typeface="Arial"/>
              <a:buNone/>
            </a:pPr>
            <a:r>
              <a:rPr b="1" lang="en" sz="3200">
                <a:solidFill>
                  <a:srgbClr val="00B140"/>
                </a:solidFill>
              </a:rPr>
              <a:t>Positive Disjunctions </a:t>
            </a:r>
            <a:endParaRPr b="1" i="0" sz="3200" u="none" cap="none" strike="noStrike">
              <a:solidFill>
                <a:srgbClr val="00B1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2"/>
          <p:cNvSpPr/>
          <p:nvPr/>
        </p:nvSpPr>
        <p:spPr>
          <a:xfrm>
            <a:off x="2806700" y="2349104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/>
              <a:buNone/>
            </a:pPr>
            <a:br>
              <a:rPr b="0" i="0" lang="en" sz="9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2"/>
          <p:cNvSpPr txBox="1"/>
          <p:nvPr/>
        </p:nvSpPr>
        <p:spPr>
          <a:xfrm>
            <a:off x="900300" y="1129825"/>
            <a:ext cx="7705200" cy="3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We saw that a OR b might be the plane spanned by a and b</a:t>
            </a:r>
            <a:endParaRPr sz="2400">
              <a:solidFill>
                <a:schemeClr val="dk1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Compare with Boolean set union (too open?) and taxonomic least common ancestor (too closed?)</a:t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So there might be something useful there ...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400">
                <a:solidFill>
                  <a:schemeClr val="dk1"/>
                </a:solidFill>
              </a:rPr>
              <a:t>Sometimes in language extend disjoined ingredients into an inferred class, sometimes we don’t</a:t>
            </a:r>
            <a:endParaRPr sz="2400">
              <a:solidFill>
                <a:schemeClr val="dk1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“It’s 50 or 60 miles. Take bus 23 or 34.”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